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2" r:id="rId2"/>
    <p:sldId id="263" r:id="rId3"/>
    <p:sldId id="256" r:id="rId4"/>
    <p:sldId id="257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1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91642-4E01-4A27-A8D3-68B93E68646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C9344-53C5-424F-832A-BF77EB70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2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9344-53C5-424F-832A-BF77EB70EC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5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670A5F-5BDA-460D-B219-AEB6B1E1C3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603FA6-05FA-4415-9D77-33A9DDBEF7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0802B-EB08-4F1D-A3F5-8C06FCBC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81400"/>
            <a:ext cx="9143999" cy="3124200"/>
          </a:xfrm>
        </p:spPr>
        <p:txBody>
          <a:bodyPr/>
          <a:lstStyle/>
          <a:p>
            <a:endParaRPr lang="ar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F3750-86AF-4619-BF7D-EB277480BDB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05600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07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b="1" dirty="0">
              <a:solidFill>
                <a:srgbClr val="002060"/>
              </a:solidFill>
              <a:latin typeface="Courier New" panose="02070309020205020404" pitchFamily="49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" indent="0" algn="ctr">
              <a:lnSpc>
                <a:spcPct val="107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600" b="1" dirty="0">
                <a:solidFill>
                  <a:srgbClr val="00206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Teaching mathematics to students with special needs</a:t>
            </a:r>
            <a:endParaRPr lang="en-US" sz="3600" b="1" dirty="0">
              <a:solidFill>
                <a:srgbClr val="002060"/>
              </a:solidFill>
              <a:latin typeface="Courier New" panose="020703090202050204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 algn="ctr">
              <a:lnSpc>
                <a:spcPct val="107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4000" b="1" dirty="0">
                <a:solidFill>
                  <a:srgbClr val="C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000" b="1" baseline="30000" dirty="0">
                <a:solidFill>
                  <a:srgbClr val="C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4000" b="1" dirty="0">
                <a:solidFill>
                  <a:srgbClr val="C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Term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EG" altLang="ar-EG" sz="3200" b="1" dirty="0">
                <a:solidFill>
                  <a:srgbClr val="00B050"/>
                </a:solidFill>
                <a:latin typeface="Arial Unicode MS"/>
              </a:rPr>
              <a:t>Third year students, distinguished programs, Mathematics Division</a:t>
            </a:r>
            <a:endParaRPr lang="en-US" sz="6500" b="1" dirty="0">
              <a:solidFill>
                <a:srgbClr val="C00000"/>
              </a:solidFill>
              <a:latin typeface="Courier New" panose="020703090202050204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Prof Dr.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</a:rPr>
              <a:t>Alaa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- El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</a:rPr>
              <a:t>Deen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Saad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</a:rPr>
              <a:t>Metwalli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4000" b="1" i="1" dirty="0">
                <a:solidFill>
                  <a:srgbClr val="FF0000"/>
                </a:solidFill>
              </a:rPr>
              <a:t>Faculty of Education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4000" b="1" i="1" dirty="0">
                <a:solidFill>
                  <a:srgbClr val="00B0F0"/>
                </a:solidFill>
              </a:rPr>
              <a:t>2020</a:t>
            </a:r>
          </a:p>
          <a:p>
            <a:pPr marL="45720" indent="0">
              <a:buNone/>
            </a:pPr>
            <a:endParaRPr lang="ar-EG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2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4274-6656-4852-8913-A386A890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372168"/>
            <a:ext cx="8915399" cy="1143000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en-US" sz="4000" dirty="0">
                <a:solidFill>
                  <a:srgbClr val="F14124">
                    <a:lumMod val="50000"/>
                  </a:srgbClr>
                </a:solidFill>
                <a:effectLst/>
                <a:ea typeface="+mn-ea"/>
                <a:cs typeface="+mn-cs"/>
              </a:rPr>
              <a:t>Prof Dr. </a:t>
            </a:r>
            <a:r>
              <a:rPr lang="en-US" sz="4000" dirty="0" err="1">
                <a:solidFill>
                  <a:srgbClr val="F14124">
                    <a:lumMod val="50000"/>
                  </a:srgbClr>
                </a:solidFill>
                <a:effectLst/>
                <a:ea typeface="+mn-ea"/>
                <a:cs typeface="+mn-cs"/>
              </a:rPr>
              <a:t>Alaa</a:t>
            </a:r>
            <a:r>
              <a:rPr lang="en-US" sz="4000" dirty="0">
                <a:solidFill>
                  <a:srgbClr val="F14124">
                    <a:lumMod val="50000"/>
                  </a:srgbClr>
                </a:solidFill>
                <a:effectLst/>
                <a:ea typeface="+mn-ea"/>
                <a:cs typeface="+mn-cs"/>
              </a:rPr>
              <a:t>- El </a:t>
            </a:r>
            <a:r>
              <a:rPr lang="en-US" sz="4000" dirty="0" err="1">
                <a:solidFill>
                  <a:srgbClr val="F14124">
                    <a:lumMod val="50000"/>
                  </a:srgbClr>
                </a:solidFill>
                <a:effectLst/>
                <a:ea typeface="+mn-ea"/>
                <a:cs typeface="+mn-cs"/>
              </a:rPr>
              <a:t>Deen</a:t>
            </a:r>
            <a:r>
              <a:rPr lang="en-US" sz="4000" dirty="0">
                <a:solidFill>
                  <a:srgbClr val="F14124">
                    <a:lumMod val="50000"/>
                  </a:srgbClr>
                </a:solidFill>
                <a:effectLst/>
                <a:ea typeface="+mn-ea"/>
                <a:cs typeface="+mn-cs"/>
              </a:rPr>
              <a:t> Saad </a:t>
            </a:r>
            <a:r>
              <a:rPr lang="en-US" sz="4000" dirty="0" err="1">
                <a:solidFill>
                  <a:srgbClr val="F14124">
                    <a:lumMod val="50000"/>
                  </a:srgbClr>
                </a:solidFill>
                <a:effectLst/>
                <a:ea typeface="+mn-ea"/>
                <a:cs typeface="+mn-cs"/>
              </a:rPr>
              <a:t>Metwalli</a:t>
            </a:r>
            <a:br>
              <a:rPr lang="en-US" sz="4000" dirty="0">
                <a:solidFill>
                  <a:srgbClr val="F14124">
                    <a:lumMod val="50000"/>
                  </a:srgbClr>
                </a:solidFill>
                <a:effectLst/>
                <a:ea typeface="+mn-ea"/>
                <a:cs typeface="+mn-cs"/>
              </a:rPr>
            </a:br>
            <a:r>
              <a:rPr lang="en-US" sz="4000" i="1" dirty="0">
                <a:solidFill>
                  <a:srgbClr val="FF0000"/>
                </a:solidFill>
                <a:effectLst/>
                <a:ea typeface="+mn-ea"/>
                <a:cs typeface="+mn-cs"/>
              </a:rPr>
              <a:t>Faculty of Education</a:t>
            </a:r>
            <a:br>
              <a:rPr lang="en-US" sz="4000" i="1" dirty="0">
                <a:solidFill>
                  <a:srgbClr val="FF0000"/>
                </a:solidFill>
                <a:effectLst/>
                <a:ea typeface="+mn-ea"/>
                <a:cs typeface="+mn-cs"/>
              </a:rPr>
            </a:br>
            <a:endParaRPr lang="ar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32E8A-BB9B-4097-A8B3-DA6182E23D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9144000" cy="2895600"/>
          </a:xfrm>
        </p:spPr>
        <p:txBody>
          <a:bodyPr>
            <a:normAutofit/>
          </a:bodyPr>
          <a:lstStyle/>
          <a:p>
            <a:pPr marL="45720" lvl="0" indent="0" algn="ctr">
              <a:lnSpc>
                <a:spcPct val="107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600" b="1" dirty="0">
              <a:solidFill>
                <a:srgbClr val="002060"/>
              </a:solidFill>
              <a:latin typeface="Courier New" panose="02070309020205020404" pitchFamily="49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" lvl="0" indent="0" algn="ctr">
              <a:lnSpc>
                <a:spcPct val="107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600" b="1" dirty="0">
                <a:solidFill>
                  <a:srgbClr val="00206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First Part</a:t>
            </a:r>
          </a:p>
          <a:p>
            <a:pPr marL="45720" lvl="0" indent="0" algn="ctr">
              <a:lnSpc>
                <a:spcPct val="107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Teaching mathematics to students with learning disabilities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2224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848600" cy="2719855"/>
          </a:xfrm>
        </p:spPr>
        <p:txBody>
          <a:bodyPr>
            <a:noAutofit/>
          </a:bodyPr>
          <a:lstStyle/>
          <a:p>
            <a:pPr algn="ctr"/>
            <a:endParaRPr lang="en-US" sz="4000" b="1" i="1" dirty="0">
              <a:solidFill>
                <a:srgbClr val="002060"/>
              </a:solidFill>
            </a:endParaRPr>
          </a:p>
          <a:p>
            <a:pPr algn="ctr"/>
            <a:r>
              <a:rPr lang="en-US" sz="4000" b="1" i="1" dirty="0" err="1">
                <a:solidFill>
                  <a:srgbClr val="002060"/>
                </a:solidFill>
              </a:rPr>
              <a:t>Prof.DR</a:t>
            </a:r>
            <a:r>
              <a:rPr lang="en-US" sz="4000" b="1" i="1" dirty="0">
                <a:solidFill>
                  <a:srgbClr val="002060"/>
                </a:solidFill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</a:rPr>
              <a:t>Alaa.S</a:t>
            </a:r>
            <a:r>
              <a:rPr lang="en-US" sz="4000" b="1" i="1" dirty="0">
                <a:solidFill>
                  <a:srgbClr val="002060"/>
                </a:solidFill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</a:rPr>
              <a:t>Metwalli</a:t>
            </a:r>
            <a:endParaRPr lang="en-US" sz="4000" b="1" i="1" dirty="0">
              <a:solidFill>
                <a:srgbClr val="002060"/>
              </a:solidFill>
            </a:endParaRPr>
          </a:p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Faculty of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640619" cy="12954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Lecture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Mathematics Anxiety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713">
        <p:fade/>
      </p:transition>
    </mc:Choice>
    <mc:Fallback xmlns="">
      <p:transition spd="med" advTm="4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00200"/>
            <a:ext cx="3526971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52400" y="685800"/>
            <a:ext cx="48767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F_Taif Normal" pitchFamily="2" charset="-78"/>
              </a:rPr>
              <a:t>Math</a:t>
            </a:r>
            <a:r>
              <a:rPr lang="en-US" sz="3200" i="1" dirty="0">
                <a:solidFill>
                  <a:srgbClr val="C00000"/>
                </a:solidFill>
                <a:latin typeface="Arial" pitchFamily="34" charset="0"/>
                <a:cs typeface="AF_Taif Normal" pitchFamily="2" charset="-78"/>
              </a:rPr>
              <a:t>ematical </a:t>
            </a:r>
            <a:r>
              <a:rPr lang="en-US" sz="3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F_Taif Normal" pitchFamily="2" charset="-78"/>
              </a:rPr>
              <a:t>An</a:t>
            </a:r>
            <a:r>
              <a:rPr lang="en-US" sz="3200" i="1" dirty="0">
                <a:solidFill>
                  <a:srgbClr val="C00000"/>
                </a:solidFill>
                <a:latin typeface="Arial" pitchFamily="34" charset="0"/>
                <a:cs typeface="AF_Taif Normal" pitchFamily="2" charset="-78"/>
              </a:rPr>
              <a:t>xiety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F_Taif Normal" pitchFamily="2" charset="-78"/>
              </a:rPr>
              <a:t>: 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Is anxiety about one's ability to do mathematics. 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It is a phenomenon that is often considered when examining students' problems in mathematics.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8526730"/>
      </p:ext>
    </p:extLst>
  </p:cSld>
  <p:clrMapOvr>
    <a:masterClrMapping/>
  </p:clrMapOvr>
  <p:transition spd="slow" advTm="551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5867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</a:t>
            </a:r>
            <a:r>
              <a:rPr lang="en-US" sz="4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"a feeling of tension, apprehension,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or fear that interferes with math performance</a:t>
            </a:r>
            <a:r>
              <a:rPr lang="en-US" dirty="0"/>
              <a:t>"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657600"/>
            <a:ext cx="3567545" cy="24730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8202637"/>
      </p:ext>
    </p:extLst>
  </p:cSld>
  <p:clrMapOvr>
    <a:masterClrMapping/>
  </p:clrMapOvr>
  <p:transition spd="slow" advTm="489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307" y="197325"/>
            <a:ext cx="8337493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i="1" dirty="0">
                <a:latin typeface="+mj-lt"/>
                <a:cs typeface="Arial" pitchFamily="34" charset="0"/>
              </a:rPr>
              <a:t>It was found that a significant </a:t>
            </a:r>
            <a:r>
              <a:rPr lang="en-US" sz="4000" i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pitchFamily="34" charset="0"/>
              </a:rPr>
              <a:t>Negative relationship </a:t>
            </a:r>
            <a:r>
              <a:rPr lang="en-US" sz="4000" i="1" dirty="0">
                <a:latin typeface="+mj-lt"/>
                <a:cs typeface="Arial" pitchFamily="34" charset="0"/>
              </a:rPr>
              <a:t>exists between test anxiety scores and students' achievement scores</a:t>
            </a:r>
            <a:r>
              <a:rPr lang="en-US" dirty="0">
                <a:latin typeface="+mj-lt"/>
              </a:rPr>
              <a:t>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295400" y="4114800"/>
            <a:ext cx="0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6629400"/>
            <a:ext cx="5867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0" y="4572000"/>
            <a:ext cx="3276600" cy="181038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9307" y="4001572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anxiety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5200" y="6382389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achievement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3686253"/>
      </p:ext>
    </p:extLst>
  </p:cSld>
  <p:clrMapOvr>
    <a:masterClrMapping/>
  </p:clrMapOvr>
  <p:transition spd="slow" advTm="2673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8392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 Note That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:-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Anxiety is sometimes an ally to help,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Not a fearful enemy and in its natural states and not its pathological states</a:t>
            </a:r>
            <a:r>
              <a:rPr lang="ar-EG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r>
              <a:rPr lang="ar-EG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القلق في بعض الاحيان هو حليف للمساعدة,وليس عدوا خائفا وفي حالات الطبيعة وليس في الحالات المرضية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Anxiety in natural Conditions</a:t>
            </a:r>
            <a:r>
              <a:rPr lang="en-US" b="1" dirty="0">
                <a:solidFill>
                  <a:srgbClr val="0070C0"/>
                </a:solidFill>
              </a:rPr>
              <a:t>:-</a:t>
            </a:r>
          </a:p>
          <a:p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 a great incentive for all accomplishments those accomplishments are normal or the achievements that are called creative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pPr algn="r" rtl="1"/>
            <a:r>
              <a:rPr lang="ar-EG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القلق في الظروف الطبيعية </a:t>
            </a:r>
          </a:p>
          <a:p>
            <a:pPr algn="r" rtl="1"/>
            <a:r>
              <a:rPr lang="ar-EG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هو حافز كبير لجميع الانجازات سواء كانت تلك الانجازات طبيعية او ابداعية</a:t>
            </a:r>
            <a:endParaRPr 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568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2804">
        <p:split orient="vert"/>
      </p:transition>
    </mc:Choice>
    <mc:Fallback xmlns="">
      <p:transition spd="slow" advTm="22804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0"/>
            <a:ext cx="8915399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Mathematics Anxiety</a:t>
            </a:r>
            <a:r>
              <a:rPr lang="en-US" sz="2400" b="1" dirty="0">
                <a:solidFill>
                  <a:srgbClr val="0070C0"/>
                </a:solidFill>
              </a:rPr>
              <a:t>:-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1- is the internal and cognitive disturbance from mathematics studies.</a:t>
            </a:r>
          </a:p>
          <a:p>
            <a:pPr algn="r" rtl="1"/>
            <a:r>
              <a:rPr lang="ar-EG" sz="2400" b="1" dirty="0">
                <a:latin typeface="Arial" pitchFamily="34" charset="0"/>
                <a:cs typeface="Arial" pitchFamily="34" charset="0"/>
              </a:rPr>
              <a:t>الاضطراب الداخلي والمعرفي من دراسة الرياضيات .</a:t>
            </a:r>
          </a:p>
          <a:p>
            <a:pPr algn="r" rtl="1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2- condition of tension, discomfort and instability of the student when he passes situations that require Him to use mathematical information to confront these situations.</a:t>
            </a:r>
          </a:p>
          <a:p>
            <a:pPr algn="r" rtl="1"/>
            <a:r>
              <a:rPr lang="ar-EG" sz="2400" b="1" dirty="0">
                <a:latin typeface="Arial" pitchFamily="34" charset="0"/>
                <a:cs typeface="Arial" pitchFamily="34" charset="0"/>
              </a:rPr>
              <a:t>حالة التوتر وعدم الراحة وعدم الاستقرار لدي الطالب عندما يمر بالمواقف التي تتطلب منه استخدام المعلومات الرياضية  لمواجهه هذة المواقف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r" rtl="1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3- turmoil afflicting the learner when exposed to situation related to mathematics such as ( studying or examining it,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Or using it in some situations).</a:t>
            </a:r>
            <a:endParaRPr lang="ar-EG" sz="2400" b="1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EG" sz="2400" b="1" dirty="0">
                <a:latin typeface="Arial" pitchFamily="34" charset="0"/>
                <a:cs typeface="Arial" pitchFamily="34" charset="0"/>
              </a:rPr>
              <a:t>الاضطراب الي يعاني منه المتعلم عند تعرضه لحالة تتعلق بالرياضيات مثل ( دراسة او فحصها,استخدمها في بعض المواقف 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  <a:endParaRPr lang="ar-EG" sz="2400" b="1" dirty="0">
              <a:latin typeface="Arial" pitchFamily="34" charset="0"/>
              <a:cs typeface="Arial" pitchFamily="34" charset="0"/>
            </a:endParaRPr>
          </a:p>
          <a:p>
            <a:pPr algn="r" rtl="1"/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199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8907">
        <p:circle/>
      </p:transition>
    </mc:Choice>
    <mc:Fallback xmlns="">
      <p:transition spd="slow" advTm="18907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5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4|2.6|4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2|1.7|2.8|2.6|3.4|3"/>
</p:tagLst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162</TotalTime>
  <Words>337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Arial Unicode MS</vt:lpstr>
      <vt:lpstr>Calibri</vt:lpstr>
      <vt:lpstr>Courier New</vt:lpstr>
      <vt:lpstr>Georgia</vt:lpstr>
      <vt:lpstr>Trebuchet MS</vt:lpstr>
      <vt:lpstr>Slipstream</vt:lpstr>
      <vt:lpstr>PowerPoint Presentation</vt:lpstr>
      <vt:lpstr>Prof Dr. Alaa- El Deen Saad Metwalli Faculty of Education </vt:lpstr>
      <vt:lpstr>Lecture 1 Mathematics Anxiety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Anxiety</dc:title>
  <dc:creator>ALKODS</dc:creator>
  <cp:lastModifiedBy>ALAA METWALLI</cp:lastModifiedBy>
  <cp:revision>16</cp:revision>
  <dcterms:created xsi:type="dcterms:W3CDTF">2020-03-15T08:59:41Z</dcterms:created>
  <dcterms:modified xsi:type="dcterms:W3CDTF">2020-03-18T03:58:12Z</dcterms:modified>
</cp:coreProperties>
</file>